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269" r:id="rId3"/>
    <p:sldId id="273" r:id="rId4"/>
    <p:sldId id="268" r:id="rId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AF2D-E032-4714-B74E-3D7CE1B6FD9A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1A20-9CC3-4A74-AFF2-910B3F6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0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535-53CE-4F51-8A5B-42610F431B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7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535-53CE-4F51-8A5B-42610F431B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8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535-53CE-4F51-8A5B-42610F431B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5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5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5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4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6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2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0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5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76D3E-2110-402E-A573-E028336D9A1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17DE-D4F2-4530-BC86-90F24F3D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685" y="6420390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2</a:t>
            </a:r>
            <a:endParaRPr lang="ru-RU" sz="1600" dirty="0"/>
          </a:p>
        </p:txBody>
      </p:sp>
      <p:pic>
        <p:nvPicPr>
          <p:cNvPr id="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99" y="95376"/>
            <a:ext cx="1788346" cy="3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70" y="744800"/>
            <a:ext cx="7125730" cy="577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236" y="235422"/>
            <a:ext cx="1219199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 defTabSz="827331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Плотность населения Европейской части России</a:t>
            </a:r>
            <a:endParaRPr lang="ru-RU" sz="2400" b="1" baseline="30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685" y="6420390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2</a:t>
            </a:r>
            <a:endParaRPr lang="ru-RU" sz="1600" dirty="0"/>
          </a:p>
        </p:txBody>
      </p:sp>
      <p:pic>
        <p:nvPicPr>
          <p:cNvPr id="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99" y="95376"/>
            <a:ext cx="1788346" cy="3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1178011"/>
            <a:ext cx="10202427" cy="559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1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236" y="235422"/>
            <a:ext cx="1219199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 defTabSz="827331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Плотность занятости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населения Европейской части России</a:t>
            </a:r>
            <a:endParaRPr lang="ru-RU" sz="2400" b="1" baseline="30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685" y="6420390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2</a:t>
            </a:r>
            <a:endParaRPr lang="ru-RU" sz="1600" dirty="0"/>
          </a:p>
        </p:txBody>
      </p:sp>
      <p:pic>
        <p:nvPicPr>
          <p:cNvPr id="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99" y="95376"/>
            <a:ext cx="1788346" cy="3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86" y="828155"/>
            <a:ext cx="9984259" cy="547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9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991" y="1407492"/>
            <a:ext cx="7196918" cy="51917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3109" y="6375339"/>
            <a:ext cx="2844800" cy="365125"/>
          </a:xfrm>
        </p:spPr>
        <p:txBody>
          <a:bodyPr/>
          <a:lstStyle/>
          <a:p>
            <a:pPr>
              <a:defRPr/>
            </a:pPr>
            <a:fld id="{0CE85BFA-282B-4743-AFD1-560C1C4BA480}" type="slidenum">
              <a:rPr lang="ru-RU" sz="1600"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</a:t>
            </a:fld>
            <a:endParaRPr lang="ru-RU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1"/>
          <p:cNvSpPr/>
          <p:nvPr>
            <p:custDataLst>
              <p:tags r:id="rId1"/>
            </p:custDataLst>
          </p:nvPr>
        </p:nvSpPr>
        <p:spPr>
          <a:xfrm>
            <a:off x="283868" y="753396"/>
            <a:ext cx="4523152" cy="76944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897" tIns="72897" rIns="72897" bIns="72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97"/>
              </a:spcBef>
            </a:pPr>
            <a:r>
              <a:rPr lang="ru-RU" sz="1600" b="1" kern="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Задачи, решаемые в рамках развития </a:t>
            </a:r>
            <a:r>
              <a:rPr lang="ru-RU" sz="1600" b="1" kern="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1600" b="1" kern="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</a:br>
            <a:r>
              <a:rPr lang="ru-RU" sz="1600" b="1" kern="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сети </a:t>
            </a:r>
            <a:r>
              <a:rPr lang="ru-RU" sz="1600" b="1" kern="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автомобильных дорог </a:t>
            </a:r>
            <a:r>
              <a:rPr lang="ru-RU" sz="1600" b="1" kern="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sz="1600" b="1" kern="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</a:br>
            <a:r>
              <a:rPr lang="ru-RU" sz="1600" b="1" kern="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Государственной </a:t>
            </a:r>
            <a:r>
              <a:rPr lang="ru-RU" sz="1600" b="1" kern="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компании «</a:t>
            </a:r>
            <a:r>
              <a:rPr lang="ru-RU" sz="1600" b="1" kern="0" dirty="0" err="1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Автодор</a:t>
            </a:r>
            <a:r>
              <a:rPr lang="ru-RU" sz="1600" b="1" kern="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»</a:t>
            </a:r>
            <a:endParaRPr lang="en-US" sz="1600" b="1" kern="0" dirty="0" err="1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456078" y="1769873"/>
            <a:ext cx="4074093" cy="4970591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77162" indent="-177162" algn="just">
              <a:lnSpc>
                <a:spcPct val="90000"/>
              </a:lnSpc>
              <a:spcBef>
                <a:spcPts val="72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Покрытие основных центров экономической активности и </a:t>
            </a:r>
            <a:r>
              <a:rPr lang="ru-RU" sz="1600" dirty="0" smtClean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рекреации, городов </a:t>
            </a: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с населением более  1 млн человек</a:t>
            </a:r>
          </a:p>
          <a:p>
            <a:pPr marL="177162" indent="-177162" algn="just">
              <a:lnSpc>
                <a:spcPct val="90000"/>
              </a:lnSpc>
              <a:spcBef>
                <a:spcPts val="72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Развитие автомобильных дорог, входящих в международные транспортные коридоры</a:t>
            </a:r>
          </a:p>
          <a:p>
            <a:pPr marL="177162" indent="-177162" algn="just">
              <a:lnSpc>
                <a:spcPct val="90000"/>
              </a:lnSpc>
              <a:spcBef>
                <a:spcPts val="72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Обеспечение скоростного сообщения для более чем 70% населения России</a:t>
            </a:r>
          </a:p>
          <a:p>
            <a:pPr marL="177162" indent="-177162" algn="just">
              <a:lnSpc>
                <a:spcPct val="90000"/>
              </a:lnSpc>
              <a:spcBef>
                <a:spcPts val="72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Обеспечение транспортной доступности регионов, в которых производится около 80% суммарного валового регионального продукта</a:t>
            </a:r>
          </a:p>
          <a:p>
            <a:pPr marL="177162" indent="-177162" algn="just">
              <a:lnSpc>
                <a:spcPct val="90000"/>
              </a:lnSpc>
              <a:spcBef>
                <a:spcPts val="72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Интеграция </a:t>
            </a: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сети дорог Государственной компании «</a:t>
            </a:r>
            <a:r>
              <a:rPr lang="ru-RU" sz="1600" dirty="0" err="1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Автодор</a:t>
            </a: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» в международные транспортные коридоры, поддержка зон опережающего </a:t>
            </a:r>
            <a:r>
              <a:rPr lang="ru-RU" sz="1600" dirty="0" smtClean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развития</a:t>
            </a:r>
          </a:p>
          <a:p>
            <a:pPr marL="177162" indent="-177162" algn="just">
              <a:lnSpc>
                <a:spcPct val="90000"/>
              </a:lnSpc>
              <a:spcBef>
                <a:spcPts val="72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Модернизация традиционной конфигурации дорожной сети за счет обеспечения прямых транспортных связей между регионами</a:t>
            </a:r>
          </a:p>
          <a:p>
            <a:pPr marL="177162" indent="-177162" algn="just">
              <a:lnSpc>
                <a:spcPct val="90000"/>
              </a:lnSpc>
              <a:spcBef>
                <a:spcPts val="72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Повышение транспортной </a:t>
            </a:r>
            <a:r>
              <a:rPr lang="ru-RU" sz="1600" dirty="0" smtClean="0">
                <a:solidFill>
                  <a:srgbClr val="4C4544"/>
                </a:solidFill>
                <a:ea typeface="Tahoma" pitchFamily="34" charset="0"/>
                <a:cs typeface="Tahoma" pitchFamily="34" charset="0"/>
              </a:rPr>
              <a:t>безопасности</a:t>
            </a:r>
            <a:endParaRPr lang="ru-RU" sz="1600" dirty="0">
              <a:solidFill>
                <a:srgbClr val="4C4544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Стрелка вправо 7"/>
          <p:cNvSpPr/>
          <p:nvPr/>
        </p:nvSpPr>
        <p:spPr>
          <a:xfrm>
            <a:off x="4678970" y="2805942"/>
            <a:ext cx="192021" cy="2544337"/>
          </a:xfrm>
          <a:prstGeom prst="rightArrow">
            <a:avLst/>
          </a:prstGeom>
          <a:noFill/>
          <a:ln w="63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24" tIns="41411" rIns="82824" bIns="41411" rtlCol="0" anchor="ctr"/>
          <a:lstStyle/>
          <a:p>
            <a:pPr algn="ctr"/>
            <a:endParaRPr lang="ru-RU" sz="2133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994" y="137027"/>
            <a:ext cx="1156882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algn="ctr" defTabSz="827331">
              <a:defRPr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Перспективная сеть Государственной компании «</a:t>
            </a:r>
            <a:r>
              <a:rPr lang="ru-RU" dirty="0" err="1"/>
              <a:t>Автодор</a:t>
            </a:r>
            <a:r>
              <a:rPr lang="ru-RU" dirty="0"/>
              <a:t>»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550152" y="1266263"/>
            <a:ext cx="3363180" cy="14628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228993" tIns="69113" rIns="228993" bIns="69113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cs typeface="Arial"/>
              </a:rPr>
              <a:t>Общая протяженность – </a:t>
            </a:r>
            <a:br>
              <a:rPr lang="ru-RU" sz="2000" b="1" dirty="0">
                <a:solidFill>
                  <a:schemeClr val="bg1"/>
                </a:solidFill>
                <a:cs typeface="Arial"/>
              </a:rPr>
            </a:br>
            <a:r>
              <a:rPr lang="ru-RU" sz="2000" b="1" dirty="0">
                <a:solidFill>
                  <a:schemeClr val="bg1"/>
                </a:solidFill>
                <a:cs typeface="Arial"/>
              </a:rPr>
              <a:t>12 000 км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cs typeface="Arial"/>
              </a:rPr>
              <a:t>+ хорды (еще 7 000 км) </a:t>
            </a:r>
          </a:p>
        </p:txBody>
      </p:sp>
      <p:pic>
        <p:nvPicPr>
          <p:cNvPr id="11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21" y="135647"/>
            <a:ext cx="1788346" cy="3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9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EXlLdi7k6n2vRdpbOp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EwBVPCuE2UXQ4AQH.2b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116</Words>
  <Application>Microsoft Office PowerPoint</Application>
  <PresentationFormat>Широкоэкранный</PresentationFormat>
  <Paragraphs>21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ГОСУДАРСТВЕННОЙ КОМПАНИИ «РОССИЙСКИЕ АВТОМОБИЛЬНЫЕ ДОРОГИ»</dc:title>
  <dc:creator>Твардовский Дмитрий Вячеславович</dc:creator>
  <cp:lastModifiedBy>Твардовский Дмитрий Вячеславович</cp:lastModifiedBy>
  <cp:revision>53</cp:revision>
  <cp:lastPrinted>2015-08-06T10:52:31Z</cp:lastPrinted>
  <dcterms:created xsi:type="dcterms:W3CDTF">2015-06-23T12:23:14Z</dcterms:created>
  <dcterms:modified xsi:type="dcterms:W3CDTF">2015-08-06T10:53:04Z</dcterms:modified>
</cp:coreProperties>
</file>